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Roboto" charset="1" panose="02000000000000000000"/>
      <p:regular r:id="rId10"/>
    </p:embeddedFont>
    <p:embeddedFont>
      <p:font typeface="Roboto Bold" charset="1" panose="02000000000000000000"/>
      <p:regular r:id="rId11"/>
    </p:embeddedFont>
    <p:embeddedFont>
      <p:font typeface="Roboto Italics" charset="1" panose="02000000000000000000"/>
      <p:regular r:id="rId12"/>
    </p:embeddedFont>
    <p:embeddedFont>
      <p:font typeface="Roboto Bold Italics" charset="1" panose="02000000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slides/slide1.xml" Type="http://schemas.openxmlformats.org/officeDocument/2006/relationships/slide"/><Relationship Id="rId15" Target="slides/slide2.xml" Type="http://schemas.openxmlformats.org/officeDocument/2006/relationships/slide"/><Relationship Id="rId16" Target="slides/slide3.xml" Type="http://schemas.openxmlformats.org/officeDocument/2006/relationships/slide"/><Relationship Id="rId17" Target="slides/slide4.xml" Type="http://schemas.openxmlformats.org/officeDocument/2006/relationships/slide"/><Relationship Id="rId18" Target="slides/slide5.xml" Type="http://schemas.openxmlformats.org/officeDocument/2006/relationships/slide"/><Relationship Id="rId19" Target="slides/slide6.xml" Type="http://schemas.openxmlformats.org/officeDocument/2006/relationships/slide"/><Relationship Id="rId2" Target="presProps.xml" Type="http://schemas.openxmlformats.org/officeDocument/2006/relationships/presProps"/><Relationship Id="rId20" Target="slides/slide7.xml" Type="http://schemas.openxmlformats.org/officeDocument/2006/relationships/slide"/><Relationship Id="rId21" Target="slides/slide8.xml" Type="http://schemas.openxmlformats.org/officeDocument/2006/relationships/slide"/><Relationship Id="rId22" Target="slides/slide9.xml" Type="http://schemas.openxmlformats.org/officeDocument/2006/relationships/slide"/><Relationship Id="rId23" Target="slides/slide10.xml" Type="http://schemas.openxmlformats.org/officeDocument/2006/relationships/slide"/><Relationship Id="rId24" Target="slides/slide11.xml" Type="http://schemas.openxmlformats.org/officeDocument/2006/relationships/slide"/><Relationship Id="rId25" Target="slides/slide12.xml" Type="http://schemas.openxmlformats.org/officeDocument/2006/relationships/slide"/><Relationship Id="rId26" Target="slides/slide13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3.png" Type="http://schemas.openxmlformats.org/officeDocument/2006/relationships/image"/><Relationship Id="rId4" Target="../media/image6.png" Type="http://schemas.openxmlformats.org/officeDocument/2006/relationships/image"/><Relationship Id="rId5" Target="../media/image1.png" Type="http://schemas.openxmlformats.org/officeDocument/2006/relationships/image"/><Relationship Id="rId6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1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1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1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1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3.png" Type="http://schemas.openxmlformats.org/officeDocument/2006/relationships/image"/><Relationship Id="rId4" Target="../media/image6.png" Type="http://schemas.openxmlformats.org/officeDocument/2006/relationships/image"/><Relationship Id="rId5" Target="../media/image1.png" Type="http://schemas.openxmlformats.org/officeDocument/2006/relationships/image"/><Relationship Id="rId6" Target="../media/image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3.png" Type="http://schemas.openxmlformats.org/officeDocument/2006/relationships/image"/><Relationship Id="rId4" Target="../media/image6.png" Type="http://schemas.openxmlformats.org/officeDocument/2006/relationships/image"/><Relationship Id="rId5" Target="../media/image1.png" Type="http://schemas.openxmlformats.org/officeDocument/2006/relationships/image"/><Relationship Id="rId6" Target="../media/image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3.png" Type="http://schemas.openxmlformats.org/officeDocument/2006/relationships/image"/><Relationship Id="rId4" Target="../media/image6.png" Type="http://schemas.openxmlformats.org/officeDocument/2006/relationships/image"/><Relationship Id="rId5" Target="../media/image1.png" Type="http://schemas.openxmlformats.org/officeDocument/2006/relationships/image"/><Relationship Id="rId6" Target="../media/image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svg" Type="http://schemas.openxmlformats.org/officeDocument/2006/relationships/image"/><Relationship Id="rId2" Target="../media/image5.pn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335543"/>
            <a:ext cx="18288000" cy="7483224"/>
            <a:chOff x="0" y="0"/>
            <a:chExt cx="6186311" cy="2531362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6186311" cy="2531362"/>
            </a:xfrm>
            <a:custGeom>
              <a:avLst/>
              <a:gdLst/>
              <a:ahLst/>
              <a:cxnLst/>
              <a:rect r="r" b="b" t="t" l="l"/>
              <a:pathLst>
                <a:path h="2531362" w="6186311">
                  <a:moveTo>
                    <a:pt x="6061851" y="2531362"/>
                  </a:moveTo>
                  <a:lnTo>
                    <a:pt x="124460" y="2531362"/>
                  </a:lnTo>
                  <a:cubicBezTo>
                    <a:pt x="55880" y="2531362"/>
                    <a:pt x="0" y="2475482"/>
                    <a:pt x="0" y="240690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2406902"/>
                  </a:lnTo>
                  <a:cubicBezTo>
                    <a:pt x="6186311" y="2475482"/>
                    <a:pt x="6130431" y="2531362"/>
                    <a:pt x="6061851" y="2531362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2224190" y="8081289"/>
            <a:ext cx="6063810" cy="2205711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28700" y="2311400"/>
            <a:ext cx="9165378" cy="2832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1000"/>
              </a:lnSpc>
            </a:pPr>
            <a:r>
              <a:rPr lang="en-US" sz="9999">
                <a:solidFill>
                  <a:srgbClr val="0F3256"/>
                </a:solidFill>
                <a:latin typeface="Roboto Bold"/>
              </a:rPr>
              <a:t>Upadłość konsumencka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7393089"/>
            <a:ext cx="7140169" cy="1948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>
                <a:solidFill>
                  <a:srgbClr val="0F3256"/>
                </a:solidFill>
                <a:latin typeface="Roboto"/>
              </a:rPr>
              <a:t>Najważniejsze informacje o konsumenckim postępowaniu upadłościowym - </a:t>
            </a:r>
          </a:p>
          <a:p>
            <a:pPr>
              <a:lnSpc>
                <a:spcPts val="3919"/>
              </a:lnSpc>
            </a:pPr>
            <a:r>
              <a:rPr lang="en-US" sz="2799">
                <a:solidFill>
                  <a:srgbClr val="0F3256"/>
                </a:solidFill>
                <a:latin typeface="Roboto"/>
              </a:rPr>
              <a:t>webinar 16 grudnia 2021 r.</a:t>
            </a:r>
          </a:p>
          <a:p>
            <a:pPr>
              <a:lnSpc>
                <a:spcPts val="3919"/>
              </a:lnSpc>
            </a:pPr>
            <a:r>
              <a:rPr lang="en-US" sz="2799">
                <a:solidFill>
                  <a:srgbClr val="0F3256"/>
                </a:solidFill>
                <a:latin typeface="Roboto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53691" y="0"/>
            <a:ext cx="9144000" cy="10287000"/>
            <a:chOff x="0" y="0"/>
            <a:chExt cx="3093156" cy="3479800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3093156" cy="3479800"/>
            </a:xfrm>
            <a:custGeom>
              <a:avLst/>
              <a:gdLst/>
              <a:ahLst/>
              <a:cxnLst/>
              <a:rect r="r" b="b" t="t" l="l"/>
              <a:pathLst>
                <a:path h="3479800" w="3093156">
                  <a:moveTo>
                    <a:pt x="2968696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968696" y="0"/>
                  </a:lnTo>
                  <a:cubicBezTo>
                    <a:pt x="3037276" y="0"/>
                    <a:pt x="3093156" y="55880"/>
                    <a:pt x="3093156" y="124460"/>
                  </a:cubicBezTo>
                  <a:lnTo>
                    <a:pt x="3093156" y="3355340"/>
                  </a:lnTo>
                  <a:cubicBezTo>
                    <a:pt x="3093156" y="3423920"/>
                    <a:pt x="3037276" y="3479800"/>
                    <a:pt x="2968696" y="347980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28700" y="1768734"/>
            <a:ext cx="6757848" cy="2632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0400"/>
              </a:lnSpc>
            </a:pPr>
            <a:r>
              <a:rPr lang="en-US" sz="8000" spc="-240">
                <a:solidFill>
                  <a:srgbClr val="0F3256"/>
                </a:solidFill>
                <a:latin typeface="Roboto Bold"/>
              </a:rPr>
              <a:t>Program webinaru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9998708" y="4608702"/>
            <a:ext cx="2225822" cy="954321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10404015" y="4865158"/>
            <a:ext cx="1415206" cy="469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800" spc="-84">
                <a:solidFill>
                  <a:srgbClr val="0F3256"/>
                </a:solidFill>
                <a:latin typeface="Roboto Bold"/>
              </a:rPr>
              <a:t>Część 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764992" y="4598818"/>
            <a:ext cx="4494308" cy="926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3640"/>
              </a:lnSpc>
            </a:pPr>
            <a:r>
              <a:rPr lang="en-US" sz="2799">
                <a:solidFill>
                  <a:srgbClr val="0F3256"/>
                </a:solidFill>
                <a:latin typeface="Roboto"/>
              </a:rPr>
              <a:t>Kto może ogłosić upadłość konsumencką 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6850619" y="738377"/>
            <a:ext cx="817361" cy="816339"/>
            <a:chOff x="0" y="0"/>
            <a:chExt cx="1089815" cy="1088453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3"/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089815" cy="1088453"/>
            </a:xfrm>
            <a:prstGeom prst="rect">
              <a:avLst/>
            </a:prstGeom>
          </p:spPr>
        </p:pic>
        <p:sp>
          <p:nvSpPr>
            <p:cNvPr name="TextBox 10" id="10"/>
            <p:cNvSpPr txBox="true"/>
            <p:nvPr/>
          </p:nvSpPr>
          <p:spPr>
            <a:xfrm rot="0">
              <a:off x="179935" y="307654"/>
              <a:ext cx="729946" cy="4502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2730"/>
                </a:lnSpc>
              </a:pPr>
              <a:r>
                <a:rPr lang="en-US" sz="2100" spc="-63">
                  <a:solidFill>
                    <a:srgbClr val="0F3256"/>
                  </a:solidFill>
                  <a:latin typeface="Roboto"/>
                </a:rPr>
                <a:t>2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2764992" y="6235892"/>
            <a:ext cx="4494308" cy="469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3640"/>
              </a:lnSpc>
            </a:pPr>
            <a:r>
              <a:rPr lang="en-US" sz="2799">
                <a:solidFill>
                  <a:srgbClr val="0F3256"/>
                </a:solidFill>
                <a:latin typeface="Roboto"/>
              </a:rPr>
              <a:t>Przygotowanie wniosku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764992" y="7378026"/>
            <a:ext cx="4494308" cy="469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3640"/>
              </a:lnSpc>
            </a:pPr>
            <a:r>
              <a:rPr lang="en-US" sz="2799">
                <a:solidFill>
                  <a:srgbClr val="0F3256"/>
                </a:solidFill>
                <a:latin typeface="Roboto"/>
              </a:rPr>
              <a:t>Przebieg postępowania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764992" y="8520160"/>
            <a:ext cx="4494308" cy="469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3640"/>
              </a:lnSpc>
            </a:pPr>
            <a:r>
              <a:rPr lang="en-US" sz="2799">
                <a:solidFill>
                  <a:srgbClr val="0F3256"/>
                </a:solidFill>
                <a:latin typeface="Roboto"/>
              </a:rPr>
              <a:t>Plan spłaty</a:t>
            </a:r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9998708" y="6019711"/>
            <a:ext cx="2225822" cy="954321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10404015" y="6237369"/>
            <a:ext cx="1415206" cy="469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800" spc="-84">
                <a:solidFill>
                  <a:srgbClr val="0F3256"/>
                </a:solidFill>
                <a:latin typeface="Roboto Bold"/>
              </a:rPr>
              <a:t>Część 2</a:t>
            </a:r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9998708" y="7161845"/>
            <a:ext cx="2225822" cy="954321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10404015" y="7379502"/>
            <a:ext cx="1415206" cy="469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800" spc="-84">
                <a:solidFill>
                  <a:srgbClr val="0F3256"/>
                </a:solidFill>
                <a:latin typeface="Roboto Bold"/>
              </a:rPr>
              <a:t>Część 3</a:t>
            </a:r>
          </a:p>
        </p:txBody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9998708" y="8303979"/>
            <a:ext cx="2225822" cy="954321"/>
          </a:xfrm>
          <a:prstGeom prst="rect">
            <a:avLst/>
          </a:prstGeom>
        </p:spPr>
      </p:pic>
      <p:sp>
        <p:nvSpPr>
          <p:cNvPr name="TextBox 19" id="19"/>
          <p:cNvSpPr txBox="true"/>
          <p:nvPr/>
        </p:nvSpPr>
        <p:spPr>
          <a:xfrm rot="0">
            <a:off x="10404015" y="8521636"/>
            <a:ext cx="1415206" cy="469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800" spc="-84">
                <a:solidFill>
                  <a:srgbClr val="0F3256"/>
                </a:solidFill>
                <a:latin typeface="Roboto Bold"/>
              </a:rPr>
              <a:t>Część 4</a:t>
            </a:r>
          </a:p>
        </p:txBody>
      </p:sp>
      <p:pic>
        <p:nvPicPr>
          <p:cNvPr name="Picture 20" id="20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2858499" y="9153624"/>
            <a:ext cx="2746075" cy="1290655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5604573" y="9310903"/>
            <a:ext cx="2683427" cy="97609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985561" y="0"/>
            <a:ext cx="9525" cy="10511046"/>
          </a:xfrm>
          <a:prstGeom prst="rect">
            <a:avLst/>
          </a:prstGeom>
          <a:solidFill>
            <a:srgbClr val="000000">
              <a:alpha val="19608"/>
            </a:srgbClr>
          </a:solidFill>
        </p:spPr>
      </p:sp>
      <p:grpSp>
        <p:nvGrpSpPr>
          <p:cNvPr name="Group 3" id="3"/>
          <p:cNvGrpSpPr/>
          <p:nvPr/>
        </p:nvGrpSpPr>
        <p:grpSpPr>
          <a:xfrm rot="0">
            <a:off x="9463065" y="5632393"/>
            <a:ext cx="1054517" cy="1053199"/>
            <a:chOff x="0" y="0"/>
            <a:chExt cx="1406023" cy="1404265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406023" cy="1404265"/>
            </a:xfrm>
            <a:prstGeom prst="rect">
              <a:avLst/>
            </a:prstGeom>
          </p:spPr>
        </p:pic>
        <p:grpSp>
          <p:nvGrpSpPr>
            <p:cNvPr name="Group 5" id="5"/>
            <p:cNvGrpSpPr/>
            <p:nvPr/>
          </p:nvGrpSpPr>
          <p:grpSpPr>
            <a:xfrm rot="0"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name="Freeform 6" id="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B8D6F6"/>
              </a:solidFill>
            </p:spPr>
          </p:sp>
        </p:grpSp>
      </p:grpSp>
      <p:grpSp>
        <p:nvGrpSpPr>
          <p:cNvPr name="Group 7" id="7"/>
          <p:cNvGrpSpPr/>
          <p:nvPr/>
        </p:nvGrpSpPr>
        <p:grpSpPr>
          <a:xfrm rot="0">
            <a:off x="9463065" y="7498182"/>
            <a:ext cx="1054517" cy="1053199"/>
            <a:chOff x="0" y="0"/>
            <a:chExt cx="1406023" cy="1404265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2"/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406023" cy="1404265"/>
            </a:xfrm>
            <a:prstGeom prst="rect">
              <a:avLst/>
            </a:prstGeom>
          </p:spPr>
        </p:pic>
        <p:grpSp>
          <p:nvGrpSpPr>
            <p:cNvPr name="Group 9" id="9"/>
            <p:cNvGrpSpPr/>
            <p:nvPr/>
          </p:nvGrpSpPr>
          <p:grpSpPr>
            <a:xfrm rot="0"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name="Freeform 10" id="1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B8D6F6"/>
              </a:solidFill>
            </p:spPr>
          </p:sp>
        </p:grpSp>
      </p:grpSp>
      <p:grpSp>
        <p:nvGrpSpPr>
          <p:cNvPr name="Group 11" id="11"/>
          <p:cNvGrpSpPr/>
          <p:nvPr/>
        </p:nvGrpSpPr>
        <p:grpSpPr>
          <a:xfrm rot="0">
            <a:off x="9463065" y="1972414"/>
            <a:ext cx="1054517" cy="1053199"/>
            <a:chOff x="0" y="0"/>
            <a:chExt cx="1406023" cy="1404265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2"/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406023" cy="1404265"/>
            </a:xfrm>
            <a:prstGeom prst="rect">
              <a:avLst/>
            </a:prstGeom>
          </p:spPr>
        </p:pic>
        <p:grpSp>
          <p:nvGrpSpPr>
            <p:cNvPr name="Group 13" id="13"/>
            <p:cNvGrpSpPr/>
            <p:nvPr/>
          </p:nvGrpSpPr>
          <p:grpSpPr>
            <a:xfrm rot="0"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name="Freeform 14" id="1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B8D6F6"/>
              </a:solidFill>
            </p:spPr>
          </p:sp>
        </p:grpSp>
      </p:grpSp>
      <p:grpSp>
        <p:nvGrpSpPr>
          <p:cNvPr name="Group 15" id="15"/>
          <p:cNvGrpSpPr/>
          <p:nvPr/>
        </p:nvGrpSpPr>
        <p:grpSpPr>
          <a:xfrm rot="0">
            <a:off x="9463065" y="3838202"/>
            <a:ext cx="1054517" cy="1053199"/>
            <a:chOff x="0" y="0"/>
            <a:chExt cx="1406023" cy="1404265"/>
          </a:xfrm>
        </p:grpSpPr>
        <p:pic>
          <p:nvPicPr>
            <p:cNvPr name="Picture 16" id="16"/>
            <p:cNvPicPr>
              <a:picLocks noChangeAspect="true"/>
            </p:cNvPicPr>
            <p:nvPr/>
          </p:nvPicPr>
          <p:blipFill>
            <a:blip r:embed="rId2"/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406023" cy="1404265"/>
            </a:xfrm>
            <a:prstGeom prst="rect">
              <a:avLst/>
            </a:prstGeom>
          </p:spPr>
        </p:pic>
        <p:grpSp>
          <p:nvGrpSpPr>
            <p:cNvPr name="Group 17" id="17"/>
            <p:cNvGrpSpPr/>
            <p:nvPr/>
          </p:nvGrpSpPr>
          <p:grpSpPr>
            <a:xfrm rot="0"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name="Freeform 18" id="18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B8D6F6"/>
              </a:solidFill>
            </p:spPr>
          </p:sp>
        </p:grpSp>
      </p:grpSp>
      <p:pic>
        <p:nvPicPr>
          <p:cNvPr name="Picture 19" id="19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028700" y="8441961"/>
            <a:ext cx="817361" cy="816339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028700" y="4364801"/>
            <a:ext cx="5841662" cy="306687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5604573" y="9310903"/>
            <a:ext cx="2683427" cy="976097"/>
          </a:xfrm>
          <a:prstGeom prst="rect">
            <a:avLst/>
          </a:prstGeom>
        </p:spPr>
      </p:pic>
      <p:sp>
        <p:nvSpPr>
          <p:cNvPr name="TextBox 22" id="22"/>
          <p:cNvSpPr txBox="true"/>
          <p:nvPr/>
        </p:nvSpPr>
        <p:spPr>
          <a:xfrm rot="0">
            <a:off x="1028700" y="952500"/>
            <a:ext cx="6746820" cy="3138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8320"/>
              </a:lnSpc>
            </a:pPr>
            <a:r>
              <a:rPr lang="en-US" sz="6400">
                <a:solidFill>
                  <a:srgbClr val="0F3256"/>
                </a:solidFill>
                <a:latin typeface="Roboto Bold"/>
              </a:rPr>
              <a:t>Kto może ogłosić upadłość konsumencką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942160" y="2294299"/>
            <a:ext cx="4442145" cy="39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</a:pPr>
            <a:r>
              <a:rPr lang="en-US" sz="2400">
                <a:solidFill>
                  <a:srgbClr val="0F3256"/>
                </a:solidFill>
                <a:latin typeface="Roboto Bold"/>
              </a:rPr>
              <a:t>Wyłącznie osoby fizyczne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942160" y="3769562"/>
            <a:ext cx="4442145" cy="1179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</a:pPr>
            <a:r>
              <a:rPr lang="en-US" sz="2400">
                <a:solidFill>
                  <a:srgbClr val="0F3256"/>
                </a:solidFill>
                <a:latin typeface="Roboto Bold"/>
              </a:rPr>
              <a:t>Brak limitu wiekowego oraz konieczności pełnej zdolności do czynności prawnych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942160" y="5355083"/>
            <a:ext cx="4442145" cy="1569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</a:pPr>
            <a:r>
              <a:rPr lang="en-US" sz="2400">
                <a:solidFill>
                  <a:srgbClr val="0F3256"/>
                </a:solidFill>
                <a:latin typeface="Roboto Bold"/>
              </a:rPr>
              <a:t>Upadłość konsumencka rolnika - nie może być ogłoszona jako przedsiębiorca a wyłącznie jako konsument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942160" y="7266407"/>
            <a:ext cx="4442145" cy="1569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</a:pPr>
            <a:r>
              <a:rPr lang="en-US" sz="2400">
                <a:solidFill>
                  <a:srgbClr val="0F3256"/>
                </a:solidFill>
                <a:latin typeface="Roboto Bold"/>
              </a:rPr>
              <a:t>Kwestia działalności gospodarczej oraz pełnienia funkcji w zarządzie spółki lub bycia udziałowcem </a:t>
            </a:r>
          </a:p>
        </p:txBody>
      </p:sp>
      <p:pic>
        <p:nvPicPr>
          <p:cNvPr name="Picture 27" id="27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2858499" y="9153624"/>
            <a:ext cx="2746075" cy="12906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25" y="-323545"/>
            <a:ext cx="18288000" cy="3069716"/>
            <a:chOff x="0" y="0"/>
            <a:chExt cx="6186311" cy="1038398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6186311" cy="1038398"/>
            </a:xfrm>
            <a:custGeom>
              <a:avLst/>
              <a:gdLst/>
              <a:ahLst/>
              <a:cxnLst/>
              <a:rect r="r" b="b" t="t" l="l"/>
              <a:pathLst>
                <a:path h="1038398" w="6186311">
                  <a:moveTo>
                    <a:pt x="6061851" y="1038398"/>
                  </a:moveTo>
                  <a:lnTo>
                    <a:pt x="124460" y="1038398"/>
                  </a:lnTo>
                  <a:cubicBezTo>
                    <a:pt x="55880" y="1038398"/>
                    <a:pt x="0" y="982518"/>
                    <a:pt x="0" y="91393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913938"/>
                  </a:lnTo>
                  <a:cubicBezTo>
                    <a:pt x="6186311" y="982518"/>
                    <a:pt x="6130431" y="1038398"/>
                    <a:pt x="6061851" y="1038398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sp>
        <p:nvSpPr>
          <p:cNvPr name="AutoShape 4" id="4"/>
          <p:cNvSpPr/>
          <p:nvPr/>
        </p:nvSpPr>
        <p:spPr>
          <a:xfrm rot="5400000">
            <a:off x="7381064" y="7193698"/>
            <a:ext cx="3535397" cy="0"/>
          </a:xfrm>
          <a:prstGeom prst="line">
            <a:avLst/>
          </a:prstGeom>
          <a:ln cap="rnd" w="9525">
            <a:solidFill>
              <a:srgbClr val="C8C8C8"/>
            </a:solidFill>
            <a:prstDash val="solid"/>
            <a:headEnd type="none" len="sm" w="sm"/>
            <a:tailEnd type="none" len="sm" w="sm"/>
          </a:ln>
        </p:spPr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492383" y="8812815"/>
            <a:ext cx="5841662" cy="306687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0653454" y="8812815"/>
            <a:ext cx="5841662" cy="306687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5604573" y="9310903"/>
            <a:ext cx="2683427" cy="976097"/>
          </a:xfrm>
          <a:prstGeom prst="rect">
            <a:avLst/>
          </a:prstGeom>
        </p:spPr>
      </p:pic>
      <p:grpSp>
        <p:nvGrpSpPr>
          <p:cNvPr name="Group 8" id="8"/>
          <p:cNvGrpSpPr/>
          <p:nvPr/>
        </p:nvGrpSpPr>
        <p:grpSpPr>
          <a:xfrm rot="0">
            <a:off x="4424159" y="164986"/>
            <a:ext cx="9458732" cy="2254653"/>
            <a:chOff x="0" y="0"/>
            <a:chExt cx="12611642" cy="3006204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-114300"/>
              <a:ext cx="12611642" cy="24494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419"/>
                </a:lnSpc>
                <a:spcBef>
                  <a:spcPct val="0"/>
                </a:spcBef>
              </a:pPr>
              <a:r>
                <a:rPr lang="en-US" sz="5300">
                  <a:solidFill>
                    <a:srgbClr val="0F3256"/>
                  </a:solidFill>
                  <a:latin typeface="Roboto Bold"/>
                </a:rPr>
                <a:t>Wniosek o ogłoszenie upadłości konsumenckiej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2476050"/>
              <a:ext cx="12611642" cy="534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F3256"/>
                  </a:solidFill>
                  <a:latin typeface="Roboto"/>
                </a:rPr>
                <a:t>Elementy wniosku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028700" y="5354562"/>
            <a:ext cx="6769028" cy="976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F3256"/>
                </a:solidFill>
                <a:latin typeface="Roboto Bold"/>
              </a:rPr>
              <a:t>im</a:t>
            </a:r>
            <a:r>
              <a:rPr lang="en-US" sz="2800">
                <a:solidFill>
                  <a:srgbClr val="0F3256"/>
                </a:solidFill>
                <a:latin typeface="Roboto Bold"/>
              </a:rPr>
              <a:t>ię i nazwisko, miejsce zamieszkania, adres oraz numer PESEL dłużnika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6921975"/>
            <a:ext cx="6769028" cy="1253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F3256"/>
                </a:solidFill>
                <a:latin typeface="Roboto"/>
              </a:rPr>
              <a:t>Podstawowe dane dotyczące możliwości identyfikacji osoby, która ogłasza upadłość konsumencka.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189771" y="4757888"/>
            <a:ext cx="6769028" cy="976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F3256"/>
                </a:solidFill>
                <a:latin typeface="Roboto Bold"/>
              </a:rPr>
              <a:t>Ws</a:t>
            </a:r>
            <a:r>
              <a:rPr lang="en-US" sz="2800">
                <a:solidFill>
                  <a:srgbClr val="0F3256"/>
                </a:solidFill>
                <a:latin typeface="Roboto Bold"/>
              </a:rPr>
              <a:t>kazanie miejsc, w których znajduje się majątek dłużnika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189771" y="6060971"/>
            <a:ext cx="6769028" cy="2510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F3256"/>
                </a:solidFill>
                <a:latin typeface="Roboto"/>
              </a:rPr>
              <a:t>Należy podać dokładny adres: miejscowość, ulicę, nr domu. Jeżeli znajduje się u osób trzecich to również należy podać miejsce, gdzie się znajduje. Jeżeli mamy do czynienia z małżeństwem to należy wskazać gdzie znajduje się również majątek wpółny małżonków. 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2858499" y="9153624"/>
            <a:ext cx="2746075" cy="12906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25" y="-323545"/>
            <a:ext cx="18288000" cy="3069716"/>
            <a:chOff x="0" y="0"/>
            <a:chExt cx="6186311" cy="1038398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6186311" cy="1038398"/>
            </a:xfrm>
            <a:custGeom>
              <a:avLst/>
              <a:gdLst/>
              <a:ahLst/>
              <a:cxnLst/>
              <a:rect r="r" b="b" t="t" l="l"/>
              <a:pathLst>
                <a:path h="1038398" w="6186311">
                  <a:moveTo>
                    <a:pt x="6061851" y="1038398"/>
                  </a:moveTo>
                  <a:lnTo>
                    <a:pt x="124460" y="1038398"/>
                  </a:lnTo>
                  <a:cubicBezTo>
                    <a:pt x="55880" y="1038398"/>
                    <a:pt x="0" y="982518"/>
                    <a:pt x="0" y="91393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913938"/>
                  </a:lnTo>
                  <a:cubicBezTo>
                    <a:pt x="6186311" y="982518"/>
                    <a:pt x="6130431" y="1038398"/>
                    <a:pt x="6061851" y="1038398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sp>
        <p:nvSpPr>
          <p:cNvPr name="AutoShape 4" id="4"/>
          <p:cNvSpPr/>
          <p:nvPr/>
        </p:nvSpPr>
        <p:spPr>
          <a:xfrm rot="5400000">
            <a:off x="7381064" y="7193698"/>
            <a:ext cx="3535397" cy="0"/>
          </a:xfrm>
          <a:prstGeom prst="line">
            <a:avLst/>
          </a:prstGeom>
          <a:ln cap="rnd" w="9525">
            <a:solidFill>
              <a:srgbClr val="C8C8C8"/>
            </a:solidFill>
            <a:prstDash val="solid"/>
            <a:headEnd type="none" len="sm" w="sm"/>
            <a:tailEnd type="none" len="sm" w="sm"/>
          </a:ln>
        </p:spPr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492383" y="8812815"/>
            <a:ext cx="5841662" cy="306687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0653454" y="8812815"/>
            <a:ext cx="5841662" cy="306687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5604573" y="9310903"/>
            <a:ext cx="2683427" cy="976097"/>
          </a:xfrm>
          <a:prstGeom prst="rect">
            <a:avLst/>
          </a:prstGeom>
        </p:spPr>
      </p:pic>
      <p:grpSp>
        <p:nvGrpSpPr>
          <p:cNvPr name="Group 8" id="8"/>
          <p:cNvGrpSpPr/>
          <p:nvPr/>
        </p:nvGrpSpPr>
        <p:grpSpPr>
          <a:xfrm rot="0">
            <a:off x="4424159" y="164986"/>
            <a:ext cx="9458732" cy="2254653"/>
            <a:chOff x="0" y="0"/>
            <a:chExt cx="12611642" cy="3006204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-114300"/>
              <a:ext cx="12611642" cy="24494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419"/>
                </a:lnSpc>
                <a:spcBef>
                  <a:spcPct val="0"/>
                </a:spcBef>
              </a:pPr>
              <a:r>
                <a:rPr lang="en-US" sz="5300">
                  <a:solidFill>
                    <a:srgbClr val="0F3256"/>
                  </a:solidFill>
                  <a:latin typeface="Roboto Bold"/>
                </a:rPr>
                <a:t>Wniosek o ogłoszenie upadłości konsumenckiej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2476050"/>
              <a:ext cx="12611642" cy="534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F3256"/>
                  </a:solidFill>
                  <a:latin typeface="Roboto"/>
                </a:rPr>
                <a:t>Elementy wniosku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039645" y="4965215"/>
            <a:ext cx="6769028" cy="146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F3256"/>
                </a:solidFill>
                <a:latin typeface="Roboto Bold"/>
              </a:rPr>
              <a:t>Wskazan</a:t>
            </a:r>
            <a:r>
              <a:rPr lang="en-US" sz="2800">
                <a:solidFill>
                  <a:srgbClr val="0F3256"/>
                </a:solidFill>
                <a:latin typeface="Roboto Bold"/>
              </a:rPr>
              <a:t>ie okoliczności, które uzasadniają wniosek i ich uprawdopodobnienie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6687975"/>
            <a:ext cx="6769028" cy="1672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F3256"/>
                </a:solidFill>
                <a:latin typeface="Roboto"/>
              </a:rPr>
              <a:t>Krótki opis sytuacji finansowej dłużnika oraz głównych przyczyn trudności finansowych (choroba, niepowodzenie w działalności gospodarczej, nieporadność życiowa). 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189771" y="4757888"/>
            <a:ext cx="6769028" cy="976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F3256"/>
                </a:solidFill>
                <a:latin typeface="Roboto Bold"/>
              </a:rPr>
              <a:t>Ws</a:t>
            </a:r>
            <a:r>
              <a:rPr lang="en-US" sz="2800">
                <a:solidFill>
                  <a:srgbClr val="0F3256"/>
                </a:solidFill>
                <a:latin typeface="Roboto Bold"/>
              </a:rPr>
              <a:t>kazanie miejsc, w których znajduje się majątek dłużnika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189771" y="6060971"/>
            <a:ext cx="6769028" cy="2510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F3256"/>
                </a:solidFill>
                <a:latin typeface="Roboto"/>
              </a:rPr>
              <a:t>Należy podać dokładny adres: miejscowość, ulicę, nr domu. Jeżeli znajduje się u osób trzecich to również należy podać miejsce, gdzie się znajduje. Jeżeli mamy do czynienia z małżeństwem to należy wskazać gdzie znajduje się również majątek wpółny małżonków. 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2858499" y="9153624"/>
            <a:ext cx="2746075" cy="12906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25" y="-323545"/>
            <a:ext cx="18288000" cy="3069716"/>
            <a:chOff x="0" y="0"/>
            <a:chExt cx="6186311" cy="1038398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6186311" cy="1038398"/>
            </a:xfrm>
            <a:custGeom>
              <a:avLst/>
              <a:gdLst/>
              <a:ahLst/>
              <a:cxnLst/>
              <a:rect r="r" b="b" t="t" l="l"/>
              <a:pathLst>
                <a:path h="1038398" w="6186311">
                  <a:moveTo>
                    <a:pt x="6061851" y="1038398"/>
                  </a:moveTo>
                  <a:lnTo>
                    <a:pt x="124460" y="1038398"/>
                  </a:lnTo>
                  <a:cubicBezTo>
                    <a:pt x="55880" y="1038398"/>
                    <a:pt x="0" y="982518"/>
                    <a:pt x="0" y="91393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913938"/>
                  </a:lnTo>
                  <a:cubicBezTo>
                    <a:pt x="6186311" y="982518"/>
                    <a:pt x="6130431" y="1038398"/>
                    <a:pt x="6061851" y="1038398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sp>
        <p:nvSpPr>
          <p:cNvPr name="AutoShape 4" id="4"/>
          <p:cNvSpPr/>
          <p:nvPr/>
        </p:nvSpPr>
        <p:spPr>
          <a:xfrm rot="5400000">
            <a:off x="7381064" y="7193698"/>
            <a:ext cx="3535397" cy="0"/>
          </a:xfrm>
          <a:prstGeom prst="line">
            <a:avLst/>
          </a:prstGeom>
          <a:ln cap="rnd" w="9525">
            <a:solidFill>
              <a:srgbClr val="C8C8C8"/>
            </a:solidFill>
            <a:prstDash val="solid"/>
            <a:headEnd type="none" len="sm" w="sm"/>
            <a:tailEnd type="none" len="sm" w="sm"/>
          </a:ln>
        </p:spPr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492383" y="8812815"/>
            <a:ext cx="5841662" cy="306687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0653454" y="8812815"/>
            <a:ext cx="5841662" cy="306687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5604573" y="9310903"/>
            <a:ext cx="2683427" cy="976097"/>
          </a:xfrm>
          <a:prstGeom prst="rect">
            <a:avLst/>
          </a:prstGeom>
        </p:spPr>
      </p:pic>
      <p:grpSp>
        <p:nvGrpSpPr>
          <p:cNvPr name="Group 8" id="8"/>
          <p:cNvGrpSpPr/>
          <p:nvPr/>
        </p:nvGrpSpPr>
        <p:grpSpPr>
          <a:xfrm rot="0">
            <a:off x="4424159" y="164986"/>
            <a:ext cx="9458732" cy="2254653"/>
            <a:chOff x="0" y="0"/>
            <a:chExt cx="12611642" cy="3006204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-114300"/>
              <a:ext cx="12611642" cy="24494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419"/>
                </a:lnSpc>
                <a:spcBef>
                  <a:spcPct val="0"/>
                </a:spcBef>
              </a:pPr>
              <a:r>
                <a:rPr lang="en-US" sz="5300">
                  <a:solidFill>
                    <a:srgbClr val="0F3256"/>
                  </a:solidFill>
                  <a:latin typeface="Roboto Bold"/>
                </a:rPr>
                <a:t>Wniosek o ogłoszenie upadłości konsumenckiej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2476050"/>
              <a:ext cx="12611642" cy="534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F3256"/>
                  </a:solidFill>
                  <a:latin typeface="Roboto"/>
                </a:rPr>
                <a:t>Elementy wniosku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039645" y="4965215"/>
            <a:ext cx="6769028" cy="146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F3256"/>
                </a:solidFill>
                <a:latin typeface="Roboto Bold"/>
              </a:rPr>
              <a:t>Wskazan</a:t>
            </a:r>
            <a:r>
              <a:rPr lang="en-US" sz="2800">
                <a:solidFill>
                  <a:srgbClr val="0F3256"/>
                </a:solidFill>
                <a:latin typeface="Roboto Bold"/>
              </a:rPr>
              <a:t>ie okoliczności, które uzasadniają wniosek i ich uprawdopodobnienie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6687975"/>
            <a:ext cx="6769028" cy="1672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F3256"/>
                </a:solidFill>
                <a:latin typeface="Roboto"/>
              </a:rPr>
              <a:t>Krótki opis sytuacji finansowej dłużnika oraz głównych przyczyn trudności finansowych (choroba, niepowodzenie w działalności gospodarczej, nieporadność życiowa). 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189771" y="4757888"/>
            <a:ext cx="6769028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F3256"/>
                </a:solidFill>
                <a:latin typeface="Roboto Bold"/>
              </a:rPr>
              <a:t>Wykaz majątku z szacunkową wyceną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189771" y="5430675"/>
            <a:ext cx="6769028" cy="3348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F3256"/>
                </a:solidFill>
                <a:latin typeface="Roboto"/>
              </a:rPr>
              <a:t>Wyłącznie aktualny wykaz - nie należy wpisywać przyszłych wpływów. Należy wskazać co najmniej cały majątek, który można zlikwidować w ramach upadłości (samochody, nieruchomości, oszczędności). Przedmioty codziennego użytku nie muszą zostać wskazane. Należy podać wyłącznie przybliżoną wartość, nie ma konieczności dokładnej wyceny. 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2858499" y="9153624"/>
            <a:ext cx="2746075" cy="12906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25" y="-323545"/>
            <a:ext cx="18288000" cy="3069716"/>
            <a:chOff x="0" y="0"/>
            <a:chExt cx="6186311" cy="1038398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6186311" cy="1038398"/>
            </a:xfrm>
            <a:custGeom>
              <a:avLst/>
              <a:gdLst/>
              <a:ahLst/>
              <a:cxnLst/>
              <a:rect r="r" b="b" t="t" l="l"/>
              <a:pathLst>
                <a:path h="1038398" w="6186311">
                  <a:moveTo>
                    <a:pt x="6061851" y="1038398"/>
                  </a:moveTo>
                  <a:lnTo>
                    <a:pt x="124460" y="1038398"/>
                  </a:lnTo>
                  <a:cubicBezTo>
                    <a:pt x="55880" y="1038398"/>
                    <a:pt x="0" y="982518"/>
                    <a:pt x="0" y="91393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913938"/>
                  </a:lnTo>
                  <a:cubicBezTo>
                    <a:pt x="6186311" y="982518"/>
                    <a:pt x="6130431" y="1038398"/>
                    <a:pt x="6061851" y="1038398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sp>
        <p:nvSpPr>
          <p:cNvPr name="AutoShape 4" id="4"/>
          <p:cNvSpPr/>
          <p:nvPr/>
        </p:nvSpPr>
        <p:spPr>
          <a:xfrm rot="5400000">
            <a:off x="7381064" y="7193698"/>
            <a:ext cx="3535397" cy="0"/>
          </a:xfrm>
          <a:prstGeom prst="line">
            <a:avLst/>
          </a:prstGeom>
          <a:ln cap="rnd" w="9525">
            <a:solidFill>
              <a:srgbClr val="C8C8C8"/>
            </a:solidFill>
            <a:prstDash val="solid"/>
            <a:headEnd type="none" len="sm" w="sm"/>
            <a:tailEnd type="none" len="sm" w="sm"/>
          </a:ln>
        </p:spPr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492383" y="8812815"/>
            <a:ext cx="5841662" cy="306687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0653454" y="8812815"/>
            <a:ext cx="5841662" cy="306687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5604573" y="9310903"/>
            <a:ext cx="2683427" cy="976097"/>
          </a:xfrm>
          <a:prstGeom prst="rect">
            <a:avLst/>
          </a:prstGeom>
        </p:spPr>
      </p:pic>
      <p:grpSp>
        <p:nvGrpSpPr>
          <p:cNvPr name="Group 8" id="8"/>
          <p:cNvGrpSpPr/>
          <p:nvPr/>
        </p:nvGrpSpPr>
        <p:grpSpPr>
          <a:xfrm rot="0">
            <a:off x="4424159" y="164986"/>
            <a:ext cx="9458732" cy="2254653"/>
            <a:chOff x="0" y="0"/>
            <a:chExt cx="12611642" cy="3006204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-114300"/>
              <a:ext cx="12611642" cy="24494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419"/>
                </a:lnSpc>
                <a:spcBef>
                  <a:spcPct val="0"/>
                </a:spcBef>
              </a:pPr>
              <a:r>
                <a:rPr lang="en-US" sz="5300">
                  <a:solidFill>
                    <a:srgbClr val="0F3256"/>
                  </a:solidFill>
                  <a:latin typeface="Roboto Bold"/>
                </a:rPr>
                <a:t>Wniosek o ogłoszenie upadłości konsumenckiej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2476050"/>
              <a:ext cx="12611642" cy="534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F3256"/>
                  </a:solidFill>
                  <a:latin typeface="Roboto"/>
                </a:rPr>
                <a:t>Elementy wniosku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039645" y="4965215"/>
            <a:ext cx="6769028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F3256"/>
                </a:solidFill>
                <a:latin typeface="Roboto Bold"/>
              </a:rPr>
              <a:t>Spis wierzycieli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39645" y="5769975"/>
            <a:ext cx="6769028" cy="2091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F3256"/>
                </a:solidFill>
                <a:latin typeface="Roboto"/>
              </a:rPr>
              <a:t>N</a:t>
            </a:r>
            <a:r>
              <a:rPr lang="en-US" sz="2400">
                <a:solidFill>
                  <a:srgbClr val="0F3256"/>
                </a:solidFill>
                <a:latin typeface="Roboto"/>
              </a:rPr>
              <a:t>ależy wskazać wierzytelności wymagalne oraz niewymagalne. Zatajenie umyśle wierzyciela może skutkować brakiem oddłużenia. Syndyk zawiadamiania wierzycieli, których dłużnik wskazał we wniosku. 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189771" y="4757888"/>
            <a:ext cx="6769028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F3256"/>
                </a:solidFill>
                <a:latin typeface="Roboto Bold"/>
              </a:rPr>
              <a:t>Inormacja o przychodach i kosztach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189771" y="5553612"/>
            <a:ext cx="6769028" cy="2091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F3256"/>
                </a:solidFill>
                <a:latin typeface="Roboto"/>
              </a:rPr>
              <a:t>Przychody osiągane w ostatnich sześciu miesiącach powinny zostać uśrednione. Dotyczy wszystkich źródeł przychodu. Niezbędne na dalszym etapie postępowania do ustalenia planu spłaty.  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2858499" y="9153624"/>
            <a:ext cx="2746075" cy="12906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985561" y="0"/>
            <a:ext cx="9525" cy="10511046"/>
          </a:xfrm>
          <a:prstGeom prst="rect">
            <a:avLst/>
          </a:prstGeom>
          <a:solidFill>
            <a:srgbClr val="000000">
              <a:alpha val="19608"/>
            </a:srgbClr>
          </a:solidFill>
        </p:spPr>
      </p:sp>
      <p:grpSp>
        <p:nvGrpSpPr>
          <p:cNvPr name="Group 3" id="3"/>
          <p:cNvGrpSpPr/>
          <p:nvPr/>
        </p:nvGrpSpPr>
        <p:grpSpPr>
          <a:xfrm rot="0">
            <a:off x="9467827" y="3845895"/>
            <a:ext cx="1054517" cy="1053199"/>
            <a:chOff x="0" y="0"/>
            <a:chExt cx="1406023" cy="1404265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406023" cy="1404265"/>
            </a:xfrm>
            <a:prstGeom prst="rect">
              <a:avLst/>
            </a:prstGeom>
          </p:spPr>
        </p:pic>
        <p:grpSp>
          <p:nvGrpSpPr>
            <p:cNvPr name="Group 5" id="5"/>
            <p:cNvGrpSpPr/>
            <p:nvPr/>
          </p:nvGrpSpPr>
          <p:grpSpPr>
            <a:xfrm rot="0"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name="Freeform 6" id="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B8D6F6"/>
              </a:solidFill>
            </p:spPr>
          </p:sp>
        </p:grpSp>
      </p:grpSp>
      <p:grpSp>
        <p:nvGrpSpPr>
          <p:cNvPr name="Group 7" id="7"/>
          <p:cNvGrpSpPr/>
          <p:nvPr/>
        </p:nvGrpSpPr>
        <p:grpSpPr>
          <a:xfrm rot="0">
            <a:off x="9458302" y="6868182"/>
            <a:ext cx="1054517" cy="1053199"/>
            <a:chOff x="0" y="0"/>
            <a:chExt cx="1406023" cy="1404265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2"/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406023" cy="1404265"/>
            </a:xfrm>
            <a:prstGeom prst="rect">
              <a:avLst/>
            </a:prstGeom>
          </p:spPr>
        </p:pic>
        <p:grpSp>
          <p:nvGrpSpPr>
            <p:cNvPr name="Group 9" id="9"/>
            <p:cNvGrpSpPr/>
            <p:nvPr/>
          </p:nvGrpSpPr>
          <p:grpSpPr>
            <a:xfrm rot="0"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name="Freeform 10" id="1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B8D6F6"/>
              </a:solidFill>
            </p:spPr>
          </p:sp>
        </p:grpSp>
      </p:grpSp>
      <p:grpSp>
        <p:nvGrpSpPr>
          <p:cNvPr name="Group 11" id="11"/>
          <p:cNvGrpSpPr/>
          <p:nvPr/>
        </p:nvGrpSpPr>
        <p:grpSpPr>
          <a:xfrm rot="0">
            <a:off x="9463065" y="693858"/>
            <a:ext cx="1054517" cy="1053199"/>
            <a:chOff x="0" y="0"/>
            <a:chExt cx="1406023" cy="1404265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2"/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406023" cy="1404265"/>
            </a:xfrm>
            <a:prstGeom prst="rect">
              <a:avLst/>
            </a:prstGeom>
          </p:spPr>
        </p:pic>
        <p:grpSp>
          <p:nvGrpSpPr>
            <p:cNvPr name="Group 13" id="13"/>
            <p:cNvGrpSpPr/>
            <p:nvPr/>
          </p:nvGrpSpPr>
          <p:grpSpPr>
            <a:xfrm rot="0"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name="Freeform 14" id="1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B8D6F6"/>
              </a:solidFill>
            </p:spPr>
          </p:sp>
        </p:grpSp>
      </p:grpSp>
      <p:grpSp>
        <p:nvGrpSpPr>
          <p:cNvPr name="Group 15" id="15"/>
          <p:cNvGrpSpPr/>
          <p:nvPr/>
        </p:nvGrpSpPr>
        <p:grpSpPr>
          <a:xfrm rot="0">
            <a:off x="9467827" y="2372458"/>
            <a:ext cx="1054517" cy="1053199"/>
            <a:chOff x="0" y="0"/>
            <a:chExt cx="1406023" cy="1404265"/>
          </a:xfrm>
        </p:grpSpPr>
        <p:pic>
          <p:nvPicPr>
            <p:cNvPr name="Picture 16" id="16"/>
            <p:cNvPicPr>
              <a:picLocks noChangeAspect="true"/>
            </p:cNvPicPr>
            <p:nvPr/>
          </p:nvPicPr>
          <p:blipFill>
            <a:blip r:embed="rId2"/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406023" cy="1404265"/>
            </a:xfrm>
            <a:prstGeom prst="rect">
              <a:avLst/>
            </a:prstGeom>
          </p:spPr>
        </p:pic>
        <p:grpSp>
          <p:nvGrpSpPr>
            <p:cNvPr name="Group 17" id="17"/>
            <p:cNvGrpSpPr/>
            <p:nvPr/>
          </p:nvGrpSpPr>
          <p:grpSpPr>
            <a:xfrm rot="0"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name="Freeform 18" id="18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B8D6F6"/>
              </a:solidFill>
            </p:spPr>
          </p:sp>
        </p:grpSp>
      </p:grpSp>
      <p:grpSp>
        <p:nvGrpSpPr>
          <p:cNvPr name="Group 19" id="19"/>
          <p:cNvGrpSpPr/>
          <p:nvPr/>
        </p:nvGrpSpPr>
        <p:grpSpPr>
          <a:xfrm rot="0">
            <a:off x="1028700" y="8441961"/>
            <a:ext cx="817361" cy="816339"/>
            <a:chOff x="0" y="0"/>
            <a:chExt cx="1089815" cy="1088453"/>
          </a:xfrm>
        </p:grpSpPr>
        <p:pic>
          <p:nvPicPr>
            <p:cNvPr name="Picture 20" id="20"/>
            <p:cNvPicPr>
              <a:picLocks noChangeAspect="true"/>
            </p:cNvPicPr>
            <p:nvPr/>
          </p:nvPicPr>
          <p:blipFill>
            <a:blip r:embed="rId3"/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089815" cy="1088453"/>
            </a:xfrm>
            <a:prstGeom prst="rect">
              <a:avLst/>
            </a:prstGeom>
          </p:spPr>
        </p:pic>
        <p:sp>
          <p:nvSpPr>
            <p:cNvPr name="TextBox 21" id="21"/>
            <p:cNvSpPr txBox="true"/>
            <p:nvPr/>
          </p:nvSpPr>
          <p:spPr>
            <a:xfrm rot="0">
              <a:off x="179935" y="307654"/>
              <a:ext cx="729946" cy="4502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2730"/>
                </a:lnSpc>
              </a:pPr>
            </a:p>
          </p:txBody>
        </p:sp>
      </p:grpSp>
      <p:pic>
        <p:nvPicPr>
          <p:cNvPr name="Picture 22" id="22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028700" y="3997209"/>
            <a:ext cx="5841662" cy="306687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5604573" y="9310903"/>
            <a:ext cx="2683427" cy="976097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2858499" y="9153624"/>
            <a:ext cx="2746075" cy="1290655"/>
          </a:xfrm>
          <a:prstGeom prst="rect">
            <a:avLst/>
          </a:prstGeom>
        </p:spPr>
      </p:pic>
      <p:sp>
        <p:nvSpPr>
          <p:cNvPr name="TextBox 25" id="25"/>
          <p:cNvSpPr txBox="true"/>
          <p:nvPr/>
        </p:nvSpPr>
        <p:spPr>
          <a:xfrm rot="0">
            <a:off x="10942160" y="807073"/>
            <a:ext cx="4442145" cy="788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</a:pPr>
            <a:r>
              <a:rPr lang="en-US" sz="2400">
                <a:solidFill>
                  <a:srgbClr val="0F3256"/>
                </a:solidFill>
                <a:latin typeface="Roboto Bold"/>
              </a:rPr>
              <a:t>Pouczenie dłużnika oraz przesłanie formularza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942160" y="2485672"/>
            <a:ext cx="4442145" cy="788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</a:pPr>
            <a:r>
              <a:rPr lang="en-US" sz="2400">
                <a:solidFill>
                  <a:srgbClr val="0F3256"/>
                </a:solidFill>
                <a:latin typeface="Roboto Bold"/>
              </a:rPr>
              <a:t>Przesłanie zawiadomienia do US oraz ZUS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942160" y="3959109"/>
            <a:ext cx="5144145" cy="788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</a:pPr>
            <a:r>
              <a:rPr lang="en-US" sz="2400">
                <a:solidFill>
                  <a:srgbClr val="0F3256"/>
                </a:solidFill>
                <a:latin typeface="Roboto Bold"/>
              </a:rPr>
              <a:t>Przesłanie informacji do pracodawcy lub ZUS o dokonywaniu potrąceń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942160" y="5564000"/>
            <a:ext cx="4982145" cy="39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</a:pPr>
            <a:r>
              <a:rPr lang="en-US" sz="2400">
                <a:solidFill>
                  <a:srgbClr val="0F3256"/>
                </a:solidFill>
                <a:latin typeface="Roboto Bold"/>
              </a:rPr>
              <a:t>Przesłanie informacji do wierzycieli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1028700" y="2085103"/>
            <a:ext cx="6655148" cy="1627908"/>
            <a:chOff x="0" y="0"/>
            <a:chExt cx="8873531" cy="2170544"/>
          </a:xfrm>
        </p:grpSpPr>
        <p:sp>
          <p:nvSpPr>
            <p:cNvPr name="TextBox 30" id="30"/>
            <p:cNvSpPr txBox="true"/>
            <p:nvPr/>
          </p:nvSpPr>
          <p:spPr>
            <a:xfrm rot="0">
              <a:off x="0" y="-76200"/>
              <a:ext cx="8873531" cy="2108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200"/>
                </a:lnSpc>
                <a:spcBef>
                  <a:spcPct val="0"/>
                </a:spcBef>
              </a:pPr>
              <a:r>
                <a:rPr lang="en-US" sz="2999">
                  <a:solidFill>
                    <a:srgbClr val="0F3256"/>
                  </a:solidFill>
                  <a:latin typeface="Roboto Bold"/>
                </a:rPr>
                <a:t>Czynności podejmowane przez syndyka w postępowaniu upadłościowym - faza I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0" y="2185925"/>
              <a:ext cx="8873531" cy="5253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9467827" y="5255523"/>
            <a:ext cx="1054517" cy="1053199"/>
            <a:chOff x="0" y="0"/>
            <a:chExt cx="1406023" cy="1404265"/>
          </a:xfrm>
        </p:grpSpPr>
        <p:pic>
          <p:nvPicPr>
            <p:cNvPr name="Picture 33" id="33"/>
            <p:cNvPicPr>
              <a:picLocks noChangeAspect="true"/>
            </p:cNvPicPr>
            <p:nvPr/>
          </p:nvPicPr>
          <p:blipFill>
            <a:blip r:embed="rId2"/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406023" cy="1404265"/>
            </a:xfrm>
            <a:prstGeom prst="rect">
              <a:avLst/>
            </a:prstGeom>
          </p:spPr>
        </p:pic>
        <p:grpSp>
          <p:nvGrpSpPr>
            <p:cNvPr name="Group 34" id="34"/>
            <p:cNvGrpSpPr/>
            <p:nvPr/>
          </p:nvGrpSpPr>
          <p:grpSpPr>
            <a:xfrm rot="0"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name="Freeform 35" id="3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B8D6F6"/>
              </a:solidFill>
            </p:spPr>
          </p:sp>
        </p:grpSp>
      </p:grpSp>
      <p:sp>
        <p:nvSpPr>
          <p:cNvPr name="TextBox 36" id="36"/>
          <p:cNvSpPr txBox="true"/>
          <p:nvPr/>
        </p:nvSpPr>
        <p:spPr>
          <a:xfrm rot="0">
            <a:off x="10942160" y="6786133"/>
            <a:ext cx="5864145" cy="1179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</a:pPr>
            <a:r>
              <a:rPr lang="en-US" sz="2400">
                <a:solidFill>
                  <a:srgbClr val="0F3256"/>
                </a:solidFill>
                <a:latin typeface="Roboto Bold"/>
              </a:rPr>
              <a:t>Wniosek do komornika o poszukiwanie majątku oraz zawioadmienie komorników o upadłości 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985561" y="0"/>
            <a:ext cx="9525" cy="10511046"/>
          </a:xfrm>
          <a:prstGeom prst="rect">
            <a:avLst/>
          </a:prstGeom>
          <a:solidFill>
            <a:srgbClr val="000000">
              <a:alpha val="19608"/>
            </a:srgbClr>
          </a:solidFill>
        </p:spPr>
      </p:sp>
      <p:grpSp>
        <p:nvGrpSpPr>
          <p:cNvPr name="Group 3" id="3"/>
          <p:cNvGrpSpPr/>
          <p:nvPr/>
        </p:nvGrpSpPr>
        <p:grpSpPr>
          <a:xfrm rot="0">
            <a:off x="9458302" y="6599895"/>
            <a:ext cx="1054517" cy="1053199"/>
            <a:chOff x="0" y="0"/>
            <a:chExt cx="1406023" cy="1404265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406023" cy="1404265"/>
            </a:xfrm>
            <a:prstGeom prst="rect">
              <a:avLst/>
            </a:prstGeom>
          </p:spPr>
        </p:pic>
        <p:grpSp>
          <p:nvGrpSpPr>
            <p:cNvPr name="Group 5" id="5"/>
            <p:cNvGrpSpPr/>
            <p:nvPr/>
          </p:nvGrpSpPr>
          <p:grpSpPr>
            <a:xfrm rot="0"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name="Freeform 6" id="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B8D6F6"/>
              </a:solidFill>
            </p:spPr>
          </p:sp>
        </p:grpSp>
      </p:grpSp>
      <p:grpSp>
        <p:nvGrpSpPr>
          <p:cNvPr name="Group 7" id="7"/>
          <p:cNvGrpSpPr/>
          <p:nvPr/>
        </p:nvGrpSpPr>
        <p:grpSpPr>
          <a:xfrm rot="0">
            <a:off x="9458302" y="2085103"/>
            <a:ext cx="1054517" cy="1053199"/>
            <a:chOff x="0" y="0"/>
            <a:chExt cx="1406023" cy="1404265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2"/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406023" cy="1404265"/>
            </a:xfrm>
            <a:prstGeom prst="rect">
              <a:avLst/>
            </a:prstGeom>
          </p:spPr>
        </p:pic>
        <p:grpSp>
          <p:nvGrpSpPr>
            <p:cNvPr name="Group 9" id="9"/>
            <p:cNvGrpSpPr/>
            <p:nvPr/>
          </p:nvGrpSpPr>
          <p:grpSpPr>
            <a:xfrm rot="0"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name="Freeform 10" id="1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B8D6F6"/>
              </a:solidFill>
            </p:spPr>
          </p:sp>
        </p:grpSp>
      </p:grpSp>
      <p:grpSp>
        <p:nvGrpSpPr>
          <p:cNvPr name="Group 11" id="11"/>
          <p:cNvGrpSpPr/>
          <p:nvPr/>
        </p:nvGrpSpPr>
        <p:grpSpPr>
          <a:xfrm rot="0">
            <a:off x="9458302" y="4303897"/>
            <a:ext cx="1054517" cy="1053199"/>
            <a:chOff x="0" y="0"/>
            <a:chExt cx="1406023" cy="1404265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2"/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406023" cy="1404265"/>
            </a:xfrm>
            <a:prstGeom prst="rect">
              <a:avLst/>
            </a:prstGeom>
          </p:spPr>
        </p:pic>
        <p:grpSp>
          <p:nvGrpSpPr>
            <p:cNvPr name="Group 13" id="13"/>
            <p:cNvGrpSpPr/>
            <p:nvPr/>
          </p:nvGrpSpPr>
          <p:grpSpPr>
            <a:xfrm rot="0"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name="Freeform 14" id="1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B8D6F6"/>
              </a:solidFill>
            </p:spPr>
          </p:sp>
        </p:grpSp>
      </p:grpSp>
      <p:grpSp>
        <p:nvGrpSpPr>
          <p:cNvPr name="Group 15" id="15"/>
          <p:cNvGrpSpPr/>
          <p:nvPr/>
        </p:nvGrpSpPr>
        <p:grpSpPr>
          <a:xfrm rot="0">
            <a:off x="1028700" y="8441961"/>
            <a:ext cx="817361" cy="816339"/>
            <a:chOff x="0" y="0"/>
            <a:chExt cx="1089815" cy="1088453"/>
          </a:xfrm>
        </p:grpSpPr>
        <p:pic>
          <p:nvPicPr>
            <p:cNvPr name="Picture 16" id="16"/>
            <p:cNvPicPr>
              <a:picLocks noChangeAspect="true"/>
            </p:cNvPicPr>
            <p:nvPr/>
          </p:nvPicPr>
          <p:blipFill>
            <a:blip r:embed="rId3"/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089815" cy="1088453"/>
            </a:xfrm>
            <a:prstGeom prst="rect">
              <a:avLst/>
            </a:prstGeom>
          </p:spPr>
        </p:pic>
        <p:sp>
          <p:nvSpPr>
            <p:cNvPr name="TextBox 17" id="17"/>
            <p:cNvSpPr txBox="true"/>
            <p:nvPr/>
          </p:nvSpPr>
          <p:spPr>
            <a:xfrm rot="0">
              <a:off x="179935" y="307654"/>
              <a:ext cx="729946" cy="4502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2730"/>
                </a:lnSpc>
              </a:pPr>
            </a:p>
          </p:txBody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028700" y="3997209"/>
            <a:ext cx="5841662" cy="306687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5604573" y="9310903"/>
            <a:ext cx="2683427" cy="976097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2858499" y="9153624"/>
            <a:ext cx="2746075" cy="1290655"/>
          </a:xfrm>
          <a:prstGeom prst="rect">
            <a:avLst/>
          </a:prstGeom>
        </p:spPr>
      </p:pic>
      <p:sp>
        <p:nvSpPr>
          <p:cNvPr name="TextBox 21" id="21"/>
          <p:cNvSpPr txBox="true"/>
          <p:nvPr/>
        </p:nvSpPr>
        <p:spPr>
          <a:xfrm rot="0">
            <a:off x="10942160" y="2003055"/>
            <a:ext cx="4442145" cy="1179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</a:pPr>
            <a:r>
              <a:rPr lang="en-US" sz="2400">
                <a:solidFill>
                  <a:srgbClr val="0F3256"/>
                </a:solidFill>
                <a:latin typeface="Roboto Bold"/>
              </a:rPr>
              <a:t>Spotkanie z upadłym i uzupełnienie protokołu, formularzy oraz oświadczeń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942160" y="4417111"/>
            <a:ext cx="4442145" cy="788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</a:pPr>
            <a:r>
              <a:rPr lang="en-US" sz="2400">
                <a:solidFill>
                  <a:srgbClr val="0F3256"/>
                </a:solidFill>
                <a:latin typeface="Roboto Bold"/>
              </a:rPr>
              <a:t>Złożenie spisu inwentarza i planu likwidacyjnego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942160" y="6908372"/>
            <a:ext cx="5144145" cy="39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</a:pPr>
            <a:r>
              <a:rPr lang="en-US" sz="2400">
                <a:solidFill>
                  <a:srgbClr val="0F3256"/>
                </a:solidFill>
                <a:latin typeface="Roboto Bold"/>
              </a:rPr>
              <a:t>Weryfikacja zgłoszeń wierzytelności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1028700" y="2085103"/>
            <a:ext cx="6655148" cy="1627908"/>
            <a:chOff x="0" y="0"/>
            <a:chExt cx="8873531" cy="2170544"/>
          </a:xfrm>
        </p:grpSpPr>
        <p:sp>
          <p:nvSpPr>
            <p:cNvPr name="TextBox 25" id="25"/>
            <p:cNvSpPr txBox="true"/>
            <p:nvPr/>
          </p:nvSpPr>
          <p:spPr>
            <a:xfrm rot="0">
              <a:off x="0" y="-76200"/>
              <a:ext cx="8873531" cy="2108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200"/>
                </a:lnSpc>
                <a:spcBef>
                  <a:spcPct val="0"/>
                </a:spcBef>
              </a:pPr>
              <a:r>
                <a:rPr lang="en-US" sz="2999">
                  <a:solidFill>
                    <a:srgbClr val="0F3256"/>
                  </a:solidFill>
                  <a:latin typeface="Roboto Bold"/>
                </a:rPr>
                <a:t>Czynności podejmowane przez syndyka w postępowaniu upadłościowym - faza II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0" y="2185925"/>
              <a:ext cx="8873531" cy="5253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1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985561" y="0"/>
            <a:ext cx="9525" cy="10511046"/>
          </a:xfrm>
          <a:prstGeom prst="rect">
            <a:avLst/>
          </a:prstGeom>
          <a:solidFill>
            <a:srgbClr val="000000">
              <a:alpha val="19608"/>
            </a:srgbClr>
          </a:solidFill>
        </p:spPr>
      </p:sp>
      <p:grpSp>
        <p:nvGrpSpPr>
          <p:cNvPr name="Group 3" id="3"/>
          <p:cNvGrpSpPr/>
          <p:nvPr/>
        </p:nvGrpSpPr>
        <p:grpSpPr>
          <a:xfrm rot="0">
            <a:off x="9458302" y="6599895"/>
            <a:ext cx="1054517" cy="1053199"/>
            <a:chOff x="0" y="0"/>
            <a:chExt cx="1406023" cy="1404265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406023" cy="1404265"/>
            </a:xfrm>
            <a:prstGeom prst="rect">
              <a:avLst/>
            </a:prstGeom>
          </p:spPr>
        </p:pic>
        <p:grpSp>
          <p:nvGrpSpPr>
            <p:cNvPr name="Group 5" id="5"/>
            <p:cNvGrpSpPr/>
            <p:nvPr/>
          </p:nvGrpSpPr>
          <p:grpSpPr>
            <a:xfrm rot="0"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name="Freeform 6" id="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B8D6F6"/>
              </a:solidFill>
            </p:spPr>
          </p:sp>
        </p:grpSp>
      </p:grpSp>
      <p:grpSp>
        <p:nvGrpSpPr>
          <p:cNvPr name="Group 7" id="7"/>
          <p:cNvGrpSpPr/>
          <p:nvPr/>
        </p:nvGrpSpPr>
        <p:grpSpPr>
          <a:xfrm rot="0">
            <a:off x="9458302" y="2085103"/>
            <a:ext cx="1054517" cy="1053199"/>
            <a:chOff x="0" y="0"/>
            <a:chExt cx="1406023" cy="1404265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2"/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406023" cy="1404265"/>
            </a:xfrm>
            <a:prstGeom prst="rect">
              <a:avLst/>
            </a:prstGeom>
          </p:spPr>
        </p:pic>
        <p:grpSp>
          <p:nvGrpSpPr>
            <p:cNvPr name="Group 9" id="9"/>
            <p:cNvGrpSpPr/>
            <p:nvPr/>
          </p:nvGrpSpPr>
          <p:grpSpPr>
            <a:xfrm rot="0"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name="Freeform 10" id="1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B8D6F6"/>
              </a:solidFill>
            </p:spPr>
          </p:sp>
        </p:grpSp>
      </p:grpSp>
      <p:grpSp>
        <p:nvGrpSpPr>
          <p:cNvPr name="Group 11" id="11"/>
          <p:cNvGrpSpPr/>
          <p:nvPr/>
        </p:nvGrpSpPr>
        <p:grpSpPr>
          <a:xfrm rot="0">
            <a:off x="9458302" y="4303897"/>
            <a:ext cx="1054517" cy="1053199"/>
            <a:chOff x="0" y="0"/>
            <a:chExt cx="1406023" cy="1404265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2"/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406023" cy="1404265"/>
            </a:xfrm>
            <a:prstGeom prst="rect">
              <a:avLst/>
            </a:prstGeom>
          </p:spPr>
        </p:pic>
        <p:grpSp>
          <p:nvGrpSpPr>
            <p:cNvPr name="Group 13" id="13"/>
            <p:cNvGrpSpPr/>
            <p:nvPr/>
          </p:nvGrpSpPr>
          <p:grpSpPr>
            <a:xfrm rot="0">
              <a:off x="238094" y="237215"/>
              <a:ext cx="929835" cy="929835"/>
              <a:chOff x="0" y="0"/>
              <a:chExt cx="6350000" cy="6350000"/>
            </a:xfrm>
          </p:grpSpPr>
          <p:sp>
            <p:nvSpPr>
              <p:cNvPr name="Freeform 14" id="1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B8D6F6"/>
              </a:solidFill>
            </p:spPr>
          </p:sp>
        </p:grpSp>
      </p:grpSp>
      <p:grpSp>
        <p:nvGrpSpPr>
          <p:cNvPr name="Group 15" id="15"/>
          <p:cNvGrpSpPr/>
          <p:nvPr/>
        </p:nvGrpSpPr>
        <p:grpSpPr>
          <a:xfrm rot="0">
            <a:off x="1028700" y="8441961"/>
            <a:ext cx="817361" cy="816339"/>
            <a:chOff x="0" y="0"/>
            <a:chExt cx="1089815" cy="1088453"/>
          </a:xfrm>
        </p:grpSpPr>
        <p:pic>
          <p:nvPicPr>
            <p:cNvPr name="Picture 16" id="16"/>
            <p:cNvPicPr>
              <a:picLocks noChangeAspect="true"/>
            </p:cNvPicPr>
            <p:nvPr/>
          </p:nvPicPr>
          <p:blipFill>
            <a:blip r:embed="rId3"/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089815" cy="1088453"/>
            </a:xfrm>
            <a:prstGeom prst="rect">
              <a:avLst/>
            </a:prstGeom>
          </p:spPr>
        </p:pic>
        <p:sp>
          <p:nvSpPr>
            <p:cNvPr name="TextBox 17" id="17"/>
            <p:cNvSpPr txBox="true"/>
            <p:nvPr/>
          </p:nvSpPr>
          <p:spPr>
            <a:xfrm rot="0">
              <a:off x="179935" y="307654"/>
              <a:ext cx="729946" cy="4502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2730"/>
                </a:lnSpc>
              </a:pPr>
            </a:p>
          </p:txBody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028700" y="3997209"/>
            <a:ext cx="5841662" cy="306687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5604573" y="9310903"/>
            <a:ext cx="2683427" cy="976097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2858499" y="9153624"/>
            <a:ext cx="2746075" cy="1290655"/>
          </a:xfrm>
          <a:prstGeom prst="rect">
            <a:avLst/>
          </a:prstGeom>
        </p:spPr>
      </p:pic>
      <p:sp>
        <p:nvSpPr>
          <p:cNvPr name="TextBox 21" id="21"/>
          <p:cNvSpPr txBox="true"/>
          <p:nvPr/>
        </p:nvSpPr>
        <p:spPr>
          <a:xfrm rot="0">
            <a:off x="10942160" y="2393580"/>
            <a:ext cx="4442145" cy="39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</a:pPr>
            <a:r>
              <a:rPr lang="en-US" sz="2400">
                <a:solidFill>
                  <a:srgbClr val="0F3256"/>
                </a:solidFill>
                <a:latin typeface="Roboto Bold"/>
              </a:rPr>
              <a:t>Ustalenie projektu planu spłaty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942160" y="4221848"/>
            <a:ext cx="4442145" cy="1179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</a:pPr>
            <a:r>
              <a:rPr lang="en-US" sz="2400">
                <a:solidFill>
                  <a:srgbClr val="0F3256"/>
                </a:solidFill>
                <a:latin typeface="Roboto Bold"/>
              </a:rPr>
              <a:t>Przesłanie projektu wraz z pouczeniami do wierzycieli oraz upadłego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942160" y="6908372"/>
            <a:ext cx="5144145" cy="398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</a:pPr>
            <a:r>
              <a:rPr lang="en-US" sz="2400">
                <a:solidFill>
                  <a:srgbClr val="0F3256"/>
                </a:solidFill>
                <a:latin typeface="Roboto Bold"/>
              </a:rPr>
              <a:t>Złożenie wniosku do sądu 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1028700" y="2085103"/>
            <a:ext cx="6655148" cy="1627908"/>
            <a:chOff x="0" y="0"/>
            <a:chExt cx="8873531" cy="2170544"/>
          </a:xfrm>
        </p:grpSpPr>
        <p:sp>
          <p:nvSpPr>
            <p:cNvPr name="TextBox 25" id="25"/>
            <p:cNvSpPr txBox="true"/>
            <p:nvPr/>
          </p:nvSpPr>
          <p:spPr>
            <a:xfrm rot="0">
              <a:off x="0" y="-76200"/>
              <a:ext cx="8873531" cy="2108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200"/>
                </a:lnSpc>
                <a:spcBef>
                  <a:spcPct val="0"/>
                </a:spcBef>
              </a:pPr>
              <a:r>
                <a:rPr lang="en-US" sz="2999">
                  <a:solidFill>
                    <a:srgbClr val="0F3256"/>
                  </a:solidFill>
                  <a:latin typeface="Roboto Bold"/>
                </a:rPr>
                <a:t>Czynności podejmowane przez syndyka w postępowaniu upadłościowym - faza III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0" y="2185925"/>
              <a:ext cx="8873531" cy="5253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21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130156" y="7153716"/>
            <a:ext cx="18418156" cy="0"/>
          </a:xfrm>
          <a:prstGeom prst="line">
            <a:avLst/>
          </a:prstGeom>
          <a:ln cap="rnd" w="9525">
            <a:solidFill>
              <a:srgbClr val="C8C8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1950348" y="7911395"/>
            <a:ext cx="3284840" cy="976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F3256"/>
                </a:solidFill>
                <a:latin typeface="Roboto"/>
              </a:rPr>
              <a:t>Ustalenie okresu spłaty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669123" y="7911395"/>
            <a:ext cx="3284840" cy="146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F3256"/>
                </a:solidFill>
                <a:latin typeface="Roboto"/>
              </a:rPr>
              <a:t>Możliwości zarobkowe upadłego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387898" y="7911395"/>
            <a:ext cx="328484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F3256"/>
                </a:solidFill>
                <a:latin typeface="Roboto"/>
              </a:rPr>
              <a:t>Wysokość raty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106672" y="7911395"/>
            <a:ext cx="3284840" cy="976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F3256"/>
                </a:solidFill>
                <a:latin typeface="Roboto"/>
              </a:rPr>
              <a:t>Uczestnicy planu spłaty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3065510" y="6424704"/>
            <a:ext cx="1257183" cy="1255612"/>
          </a:xfrm>
          <a:prstGeom prst="rect">
            <a:avLst/>
          </a:prstGeom>
        </p:spPr>
      </p:pic>
      <p:grpSp>
        <p:nvGrpSpPr>
          <p:cNvPr name="Group 8" id="8"/>
          <p:cNvGrpSpPr/>
          <p:nvPr/>
        </p:nvGrpSpPr>
        <p:grpSpPr>
          <a:xfrm rot="0">
            <a:off x="3278400" y="6636808"/>
            <a:ext cx="831404" cy="831404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pic>
        <p:nvPicPr>
          <p:cNvPr name="Picture 10" id="10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6682951" y="6424704"/>
            <a:ext cx="1257183" cy="1255612"/>
          </a:xfrm>
          <a:prstGeom prst="rect">
            <a:avLst/>
          </a:prstGeom>
        </p:spPr>
      </p:pic>
      <p:grpSp>
        <p:nvGrpSpPr>
          <p:cNvPr name="Group 11" id="11"/>
          <p:cNvGrpSpPr/>
          <p:nvPr/>
        </p:nvGrpSpPr>
        <p:grpSpPr>
          <a:xfrm rot="0">
            <a:off x="6895841" y="6636808"/>
            <a:ext cx="831404" cy="831404"/>
            <a:chOff x="0" y="0"/>
            <a:chExt cx="6350000" cy="6350000"/>
          </a:xfrm>
        </p:grpSpPr>
        <p:sp>
          <p:nvSpPr>
            <p:cNvPr name="Freeform 12" id="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pic>
        <p:nvPicPr>
          <p:cNvPr name="Picture 13" id="13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0401726" y="6424704"/>
            <a:ext cx="1257183" cy="1255612"/>
          </a:xfrm>
          <a:prstGeom prst="rect">
            <a:avLst/>
          </a:prstGeom>
        </p:spPr>
      </p:pic>
      <p:grpSp>
        <p:nvGrpSpPr>
          <p:cNvPr name="Group 14" id="14"/>
          <p:cNvGrpSpPr/>
          <p:nvPr/>
        </p:nvGrpSpPr>
        <p:grpSpPr>
          <a:xfrm rot="0">
            <a:off x="10614616" y="6636808"/>
            <a:ext cx="831404" cy="831404"/>
            <a:chOff x="0" y="0"/>
            <a:chExt cx="6350000" cy="6350000"/>
          </a:xfrm>
        </p:grpSpPr>
        <p:sp>
          <p:nvSpPr>
            <p:cNvPr name="Freeform 15" id="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4120501" y="6392919"/>
            <a:ext cx="1257183" cy="1255612"/>
          </a:xfrm>
          <a:prstGeom prst="rect">
            <a:avLst/>
          </a:prstGeom>
        </p:spPr>
      </p:pic>
      <p:grpSp>
        <p:nvGrpSpPr>
          <p:cNvPr name="Group 17" id="17"/>
          <p:cNvGrpSpPr/>
          <p:nvPr/>
        </p:nvGrpSpPr>
        <p:grpSpPr>
          <a:xfrm rot="0">
            <a:off x="14333390" y="6605023"/>
            <a:ext cx="831404" cy="831404"/>
            <a:chOff x="0" y="0"/>
            <a:chExt cx="6350000" cy="6350000"/>
          </a:xfrm>
        </p:grpSpPr>
        <p:sp>
          <p:nvSpPr>
            <p:cNvPr name="Freeform 18" id="1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9525" y="-323545"/>
            <a:ext cx="18288000" cy="4261038"/>
            <a:chOff x="0" y="0"/>
            <a:chExt cx="6186311" cy="1441388"/>
          </a:xfrm>
        </p:grpSpPr>
        <p:sp>
          <p:nvSpPr>
            <p:cNvPr name="Freeform 20" id="20"/>
            <p:cNvSpPr/>
            <p:nvPr/>
          </p:nvSpPr>
          <p:spPr>
            <a:xfrm>
              <a:off x="0" y="0"/>
              <a:ext cx="6186311" cy="1441388"/>
            </a:xfrm>
            <a:custGeom>
              <a:avLst/>
              <a:gdLst/>
              <a:ahLst/>
              <a:cxnLst/>
              <a:rect r="r" b="b" t="t" l="l"/>
              <a:pathLst>
                <a:path h="1441388" w="6186311">
                  <a:moveTo>
                    <a:pt x="6061851" y="1441388"/>
                  </a:moveTo>
                  <a:lnTo>
                    <a:pt x="124460" y="1441388"/>
                  </a:lnTo>
                  <a:cubicBezTo>
                    <a:pt x="55880" y="1441388"/>
                    <a:pt x="0" y="1385508"/>
                    <a:pt x="0" y="131692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61851" y="0"/>
                  </a:lnTo>
                  <a:cubicBezTo>
                    <a:pt x="6130431" y="0"/>
                    <a:pt x="6186311" y="55880"/>
                    <a:pt x="6186311" y="124460"/>
                  </a:cubicBezTo>
                  <a:lnTo>
                    <a:pt x="6186311" y="1316928"/>
                  </a:lnTo>
                  <a:cubicBezTo>
                    <a:pt x="6186311" y="1385508"/>
                    <a:pt x="6130431" y="1441388"/>
                    <a:pt x="6061851" y="1441388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238180" y="801270"/>
            <a:ext cx="9458732" cy="1437408"/>
            <a:chOff x="0" y="0"/>
            <a:chExt cx="12611642" cy="191654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-114300"/>
              <a:ext cx="12611642" cy="11921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7419"/>
                </a:lnSpc>
                <a:spcBef>
                  <a:spcPct val="0"/>
                </a:spcBef>
              </a:pPr>
              <a:r>
                <a:rPr lang="en-US" sz="5300">
                  <a:solidFill>
                    <a:srgbClr val="0F3256"/>
                  </a:solidFill>
                  <a:latin typeface="Roboto Bold"/>
                </a:rPr>
                <a:t>Plan spłaty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0" y="1386390"/>
              <a:ext cx="12611642" cy="534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</a:p>
          </p:txBody>
        </p:sp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458977" y="6846455"/>
            <a:ext cx="470248" cy="412109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156440" y="6846455"/>
            <a:ext cx="310205" cy="412109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785816" y="6825790"/>
            <a:ext cx="489003" cy="453439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562339" y="6843140"/>
            <a:ext cx="373507" cy="35517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4254267" y="1842930"/>
            <a:ext cx="9779466" cy="6601139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5407473" y="4449445"/>
            <a:ext cx="7473054" cy="1302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400"/>
              </a:lnSpc>
            </a:pPr>
            <a:r>
              <a:rPr lang="en-US" sz="8000">
                <a:solidFill>
                  <a:srgbClr val="0F3256"/>
                </a:solidFill>
                <a:latin typeface="Roboto Bold"/>
              </a:rPr>
              <a:t>Dziękujemy!</a:t>
            </a:r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5604573" y="9310903"/>
            <a:ext cx="2683427" cy="976097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2858499" y="9153624"/>
            <a:ext cx="2746075" cy="129065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123469" y="34167"/>
            <a:ext cx="8901262" cy="10287000"/>
            <a:chOff x="0" y="0"/>
            <a:chExt cx="3011044" cy="3479800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3011044" cy="3479800"/>
            </a:xfrm>
            <a:custGeom>
              <a:avLst/>
              <a:gdLst/>
              <a:ahLst/>
              <a:cxnLst/>
              <a:rect r="r" b="b" t="t" l="l"/>
              <a:pathLst>
                <a:path h="3479800" w="3011044">
                  <a:moveTo>
                    <a:pt x="2886584" y="3479800"/>
                  </a:moveTo>
                  <a:lnTo>
                    <a:pt x="124460" y="3479800"/>
                  </a:lnTo>
                  <a:cubicBezTo>
                    <a:pt x="55880" y="3479800"/>
                    <a:pt x="0" y="3423920"/>
                    <a:pt x="0" y="33553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886584" y="0"/>
                  </a:lnTo>
                  <a:cubicBezTo>
                    <a:pt x="2955164" y="0"/>
                    <a:pt x="3011044" y="55880"/>
                    <a:pt x="3011044" y="124460"/>
                  </a:cubicBezTo>
                  <a:lnTo>
                    <a:pt x="3011044" y="3355340"/>
                  </a:lnTo>
                  <a:cubicBezTo>
                    <a:pt x="3011044" y="3423920"/>
                    <a:pt x="2955164" y="3479800"/>
                    <a:pt x="2886584" y="3479800"/>
                  </a:cubicBezTo>
                  <a:close/>
                </a:path>
              </a:pathLst>
            </a:custGeom>
            <a:solidFill>
              <a:srgbClr val="B8D6F6"/>
            </a:solid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7404410" y="5143500"/>
            <a:ext cx="2785547" cy="3465689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7404410" y="646275"/>
            <a:ext cx="2707890" cy="3395473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285563" y="1098424"/>
            <a:ext cx="6492230" cy="2632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0400"/>
              </a:lnSpc>
            </a:pPr>
            <a:r>
              <a:rPr lang="en-US" sz="8000">
                <a:solidFill>
                  <a:srgbClr val="0F3256"/>
                </a:solidFill>
                <a:latin typeface="Roboto Bold"/>
              </a:rPr>
              <a:t>Dane kontaktowe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0611368" y="1302639"/>
            <a:ext cx="6003462" cy="1650577"/>
            <a:chOff x="0" y="0"/>
            <a:chExt cx="8004616" cy="2200769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49036"/>
              <a:ext cx="8004616" cy="6098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40"/>
                </a:lnSpc>
                <a:spcBef>
                  <a:spcPct val="0"/>
                </a:spcBef>
              </a:pPr>
              <a:r>
                <a:rPr lang="en-US" sz="2799">
                  <a:solidFill>
                    <a:srgbClr val="0F3256"/>
                  </a:solidFill>
                  <a:latin typeface="Roboto Bold"/>
                </a:rPr>
                <a:t>Bartosz Magnowski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550757"/>
              <a:ext cx="8004616" cy="16522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59"/>
                </a:lnSpc>
              </a:pPr>
              <a:r>
                <a:rPr lang="en-US" sz="2400">
                  <a:solidFill>
                    <a:srgbClr val="0F3256"/>
                  </a:solidFill>
                  <a:latin typeface="Roboto"/>
                </a:rPr>
                <a:t>Doradca restruktryzacyjny, adwokat</a:t>
              </a:r>
            </a:p>
            <a:p>
              <a:pPr>
                <a:lnSpc>
                  <a:spcPts val="3359"/>
                </a:lnSpc>
              </a:pPr>
              <a:r>
                <a:rPr lang="en-US" sz="2400">
                  <a:solidFill>
                    <a:srgbClr val="0F3256"/>
                  </a:solidFill>
                  <a:latin typeface="Roboto"/>
                </a:rPr>
                <a:t>bartosz.magnowski@bmrestrukturyzacje.pl </a:t>
              </a:r>
            </a:p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F3256"/>
                  </a:solidFill>
                  <a:latin typeface="Roboto"/>
                </a:rPr>
                <a:t>Tel: 883 137 196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611368" y="5628995"/>
            <a:ext cx="6437881" cy="1702931"/>
            <a:chOff x="0" y="0"/>
            <a:chExt cx="8583841" cy="2270575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-49036"/>
              <a:ext cx="8583841" cy="6098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40"/>
                </a:lnSpc>
                <a:spcBef>
                  <a:spcPct val="0"/>
                </a:spcBef>
              </a:pPr>
              <a:r>
                <a:rPr lang="en-US" sz="2799">
                  <a:solidFill>
                    <a:srgbClr val="0F3256"/>
                  </a:solidFill>
                  <a:latin typeface="Roboto Bold"/>
                </a:rPr>
                <a:t>Wojciech Młocek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620563"/>
              <a:ext cx="8583841" cy="16522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59"/>
                </a:lnSpc>
              </a:pPr>
              <a:r>
                <a:rPr lang="en-US" sz="2400">
                  <a:solidFill>
                    <a:srgbClr val="0F3256"/>
                  </a:solidFill>
                  <a:latin typeface="Roboto"/>
                </a:rPr>
                <a:t>Radca prawny</a:t>
              </a:r>
            </a:p>
            <a:p>
              <a:pPr>
                <a:lnSpc>
                  <a:spcPts val="3359"/>
                </a:lnSpc>
              </a:pPr>
              <a:r>
                <a:rPr lang="en-US" sz="2400">
                  <a:solidFill>
                    <a:srgbClr val="0F3256"/>
                  </a:solidFill>
                  <a:latin typeface="Roboto"/>
                </a:rPr>
                <a:t>wojciech.mlocek@bmrestrukturyzacje.pl</a:t>
              </a:r>
            </a:p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F3256"/>
                  </a:solidFill>
                  <a:latin typeface="Roboto"/>
                </a:rPr>
                <a:t>Tel: 663 191 835 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DAEyoyduYPk</dc:identifier>
  <dcterms:modified xsi:type="dcterms:W3CDTF">2011-08-01T06:04:30Z</dcterms:modified>
  <cp:revision>1</cp:revision>
  <dc:title>Prezentacja upadłość konsumencka webinar</dc:title>
</cp:coreProperties>
</file>